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-114" y="-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8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0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Line 1"/>
          <p:cNvSpPr/>
          <p:nvPr/>
        </p:nvSpPr>
        <p:spPr>
          <a:xfrm>
            <a:off x="9370800" y="0"/>
            <a:ext cx="1219320" cy="6858000"/>
          </a:xfrm>
          <a:prstGeom prst="line">
            <a:avLst/>
          </a:prstGeom>
          <a:ln w="9360">
            <a:solidFill>
              <a:schemeClr val="bg1">
                <a:lumMod val="75000"/>
              </a:schemeClr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6" name="Line 2"/>
          <p:cNvSpPr/>
          <p:nvPr/>
        </p:nvSpPr>
        <p:spPr>
          <a:xfrm flipH="1">
            <a:off x="7425000" y="3681360"/>
            <a:ext cx="4763520" cy="3176640"/>
          </a:xfrm>
          <a:prstGeom prst="line">
            <a:avLst/>
          </a:prstGeom>
          <a:ln w="9360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" name="CustomShape 3"/>
          <p:cNvSpPr/>
          <p:nvPr/>
        </p:nvSpPr>
        <p:spPr>
          <a:xfrm>
            <a:off x="9181440" y="-8640"/>
            <a:ext cx="3007080" cy="6866280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9603360" y="-8640"/>
            <a:ext cx="2588040" cy="6866280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" name="CustomShape 5"/>
          <p:cNvSpPr/>
          <p:nvPr/>
        </p:nvSpPr>
        <p:spPr>
          <a:xfrm>
            <a:off x="8932320" y="3048120"/>
            <a:ext cx="3259440" cy="380952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" name="CustomShape 6"/>
          <p:cNvSpPr/>
          <p:nvPr/>
        </p:nvSpPr>
        <p:spPr>
          <a:xfrm>
            <a:off x="9334440" y="-8640"/>
            <a:ext cx="2854080" cy="686628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" name="CustomShape 7"/>
          <p:cNvSpPr/>
          <p:nvPr/>
        </p:nvSpPr>
        <p:spPr>
          <a:xfrm>
            <a:off x="10898640" y="-8640"/>
            <a:ext cx="1289880" cy="6866280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7" name="CustomShape 8"/>
          <p:cNvSpPr/>
          <p:nvPr/>
        </p:nvSpPr>
        <p:spPr>
          <a:xfrm>
            <a:off x="10938960" y="-8640"/>
            <a:ext cx="1249560" cy="6866280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8" name="CustomShape 9"/>
          <p:cNvSpPr/>
          <p:nvPr/>
        </p:nvSpPr>
        <p:spPr>
          <a:xfrm>
            <a:off x="10371600" y="3589920"/>
            <a:ext cx="1816920" cy="3267720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9" name="CustomShape 10"/>
          <p:cNvSpPr/>
          <p:nvPr/>
        </p:nvSpPr>
        <p:spPr>
          <a:xfrm>
            <a:off x="0" y="4013280"/>
            <a:ext cx="448200" cy="284436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0" name="PlaceHolder 11"/>
          <p:cNvSpPr>
            <a:spLocks noGrp="1"/>
          </p:cNvSpPr>
          <p:nvPr>
            <p:ph type="dt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009B8E52-9D53-4609-A9BB-791921B9CE9D}" type="datetime">
              <a:rPr lang="ru-RU" sz="900" b="0" strike="noStrike" spc="-1">
                <a:solidFill>
                  <a:srgbClr val="8B8B8B"/>
                </a:solidFill>
                <a:latin typeface="Trebuchet MS"/>
              </a:rPr>
              <a:t>01.10.2023</a:t>
            </a:fld>
            <a:endParaRPr lang="ru-RU" sz="900" b="0" strike="noStrike" spc="-1">
              <a:latin typeface="Times New Roman"/>
            </a:endParaRPr>
          </a:p>
        </p:txBody>
      </p:sp>
      <p:sp>
        <p:nvSpPr>
          <p:cNvPr id="11" name="PlaceHolder 12"/>
          <p:cNvSpPr>
            <a:spLocks noGrp="1"/>
          </p:cNvSpPr>
          <p:nvPr>
            <p:ph type="ftr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</p:spPr>
        <p:txBody>
          <a:bodyPr anchor="ctr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12" name="PlaceHolder 13"/>
          <p:cNvSpPr>
            <a:spLocks noGrp="1"/>
          </p:cNvSpPr>
          <p:nvPr>
            <p:ph type="sldNum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C2C1B76A-ACA1-4EFD-AF58-DB900C177380}" type="slidenum">
              <a:rPr lang="ru-RU" sz="900" b="0" strike="noStrike" spc="-1">
                <a:solidFill>
                  <a:srgbClr val="90C226"/>
                </a:solidFill>
                <a:latin typeface="Trebuchet MS"/>
              </a:rPr>
              <a:t>‹#›</a:t>
            </a:fld>
            <a:endParaRPr lang="ru-RU" sz="900" b="0" strike="noStrike" spc="-1">
              <a:latin typeface="Times New Roman"/>
            </a:endParaRPr>
          </a:p>
        </p:txBody>
      </p:sp>
      <p:sp>
        <p:nvSpPr>
          <p:cNvPr id="13" name="PlaceHolder 1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800" b="0" strike="noStrike" spc="-1">
                <a:solidFill>
                  <a:srgbClr val="000000"/>
                </a:solidFill>
                <a:latin typeface="Trebuchet MS"/>
              </a:rPr>
              <a:t>Для правки текста заголовка щёлкните мышью</a:t>
            </a:r>
          </a:p>
        </p:txBody>
      </p:sp>
      <p:sp>
        <p:nvSpPr>
          <p:cNvPr id="14" name="PlaceHolder 1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404040"/>
                </a:solidFill>
                <a:latin typeface="Trebuchet MS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404040"/>
                </a:solidFill>
                <a:latin typeface="Trebuchet MS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200" b="0" strike="noStrike" spc="-1">
                <a:solidFill>
                  <a:srgbClr val="404040"/>
                </a:solidFill>
                <a:latin typeface="Trebuchet MS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200" b="0" strike="noStrike" spc="-1">
                <a:solidFill>
                  <a:srgbClr val="404040"/>
                </a:solidFill>
                <a:latin typeface="Trebuchet MS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404040"/>
                </a:solidFill>
                <a:latin typeface="Trebuchet MS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404040"/>
                </a:solidFill>
                <a:latin typeface="Trebuchet MS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404040"/>
                </a:solidFill>
                <a:latin typeface="Trebuchet MS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7" Type="http://schemas.openxmlformats.org/officeDocument/2006/relationships/image" Target="../media/image18.wmf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wmf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CustomShape 1"/>
          <p:cNvSpPr/>
          <p:nvPr/>
        </p:nvSpPr>
        <p:spPr>
          <a:xfrm>
            <a:off x="0" y="-7200"/>
            <a:ext cx="11932920" cy="6243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90000" algn="ctr">
              <a:lnSpc>
                <a:spcPct val="107000"/>
              </a:lnSpc>
            </a:pPr>
            <a:endParaRPr lang="ru-RU" sz="1800" b="0" strike="noStrike" spc="-1">
              <a:latin typeface="Arial"/>
            </a:endParaRPr>
          </a:p>
          <a:p>
            <a:pPr marL="457200" indent="90000" algn="ctr">
              <a:lnSpc>
                <a:spcPct val="107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Муниципальное автономное учреждение дополнительного образования</a:t>
            </a:r>
            <a:endParaRPr lang="ru-RU" sz="1800" b="0" strike="noStrike" spc="-1">
              <a:latin typeface="Arial"/>
            </a:endParaRPr>
          </a:p>
          <a:p>
            <a:pPr marL="457200" indent="90000" algn="ctr">
              <a:lnSpc>
                <a:spcPct val="107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«Центр детского творчества»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15000"/>
              </a:lnSpc>
              <a:spcAft>
                <a:spcPts val="1001"/>
              </a:spcAft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Ханты-Мансийский автономный округ-Югра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15000"/>
              </a:lnSpc>
              <a:spcAft>
                <a:spcPts val="1001"/>
              </a:spcAft>
            </a:pPr>
            <a:r>
              <a:rPr lang="ru-RU" sz="16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endParaRPr lang="ru-RU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Модель практики наставничества 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в МАУДО «Центр детского творчества»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 в 2022-2024 уч. г.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                                                                                           </a:t>
            </a:r>
            <a:r>
              <a:rPr lang="ru-RU" sz="1400" b="1" strike="noStrike" spc="-1">
                <a:solidFill>
                  <a:srgbClr val="2E74B5"/>
                </a:solidFill>
                <a:latin typeface="Times New Roman"/>
                <a:ea typeface="Times New Roman"/>
              </a:rPr>
              <a:t>«Мастеру золотые руки в ученье делают»</a:t>
            </a:r>
            <a:endParaRPr lang="ru-RU" sz="1400" b="0" strike="noStrike" spc="-1">
              <a:latin typeface="Arial"/>
            </a:endParaRPr>
          </a:p>
          <a:p>
            <a:pPr marL="457200" indent="90000">
              <a:lnSpc>
                <a:spcPct val="15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endParaRPr lang="ru-RU" sz="2000" b="0" strike="noStrike" spc="-1">
              <a:latin typeface="Arial"/>
            </a:endParaRPr>
          </a:p>
          <a:p>
            <a:pPr marL="457200" indent="90000" algn="r">
              <a:lnSpc>
                <a:spcPct val="107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Составители: Куканова Татьяна Валентиновна</a:t>
            </a:r>
            <a:endParaRPr lang="ru-RU" sz="1400" b="0" strike="noStrike" spc="-1">
              <a:latin typeface="Arial"/>
            </a:endParaRPr>
          </a:p>
          <a:p>
            <a:pPr marL="457200" indent="90000" algn="r">
              <a:lnSpc>
                <a:spcPct val="107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педагог дополнительного образования,</a:t>
            </a:r>
            <a:endParaRPr lang="ru-RU" sz="1400" b="0" strike="noStrike" spc="-1">
              <a:latin typeface="Arial"/>
            </a:endParaRPr>
          </a:p>
          <a:p>
            <a:pPr marL="457200" indent="90000" algn="r">
              <a:lnSpc>
                <a:spcPct val="107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председатель методического объединения,</a:t>
            </a:r>
            <a:endParaRPr lang="ru-RU" sz="1400" b="0" strike="noStrike" spc="-1">
              <a:latin typeface="Arial"/>
            </a:endParaRPr>
          </a:p>
          <a:p>
            <a:pPr marL="457200" indent="90000" algn="r">
              <a:lnSpc>
                <a:spcPct val="107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педагог-наставник</a:t>
            </a:r>
            <a:endParaRPr lang="ru-RU" sz="1400" b="0" strike="noStrike" spc="-1">
              <a:latin typeface="Arial"/>
            </a:endParaRPr>
          </a:p>
          <a:p>
            <a:pPr marL="457200" indent="90000" algn="r">
              <a:lnSpc>
                <a:spcPct val="107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Calibri"/>
              </a:rPr>
              <a:t>Масич Оксана Владимировна</a:t>
            </a:r>
            <a:endParaRPr lang="ru-RU" sz="1400" b="0" strike="noStrike" spc="-1">
              <a:latin typeface="Arial"/>
            </a:endParaRPr>
          </a:p>
          <a:p>
            <a:pPr marL="457200" indent="90000" algn="r">
              <a:lnSpc>
                <a:spcPct val="107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педагог-организатор,</a:t>
            </a:r>
            <a:endParaRPr lang="ru-RU" sz="1400" b="0" strike="noStrike" spc="-1">
              <a:latin typeface="Arial"/>
            </a:endParaRPr>
          </a:p>
          <a:p>
            <a:pPr marL="457200" indent="90000" algn="r">
              <a:lnSpc>
                <a:spcPct val="107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член методического объединения,</a:t>
            </a:r>
            <a:endParaRPr lang="ru-RU" sz="1400" b="0" strike="noStrike" spc="-1">
              <a:latin typeface="Arial"/>
            </a:endParaRPr>
          </a:p>
          <a:p>
            <a:pPr marL="457200" indent="90000" algn="r">
              <a:lnSpc>
                <a:spcPct val="107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педагог-наставник</a:t>
            </a:r>
            <a:endParaRPr lang="ru-RU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г. Пыть-Ях</a:t>
            </a:r>
            <a:endParaRPr lang="ru-RU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2023 г.</a:t>
            </a:r>
            <a:endParaRPr lang="ru-RU" sz="1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Рисунок 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597600" y="972720"/>
            <a:ext cx="5784480" cy="4239000"/>
          </a:xfrm>
          <a:prstGeom prst="rect">
            <a:avLst/>
          </a:prstGeom>
          <a:ln>
            <a:noFill/>
          </a:ln>
        </p:spPr>
      </p:pic>
      <p:pic>
        <p:nvPicPr>
          <p:cNvPr id="92" name="Рисунок 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232080" y="1992960"/>
            <a:ext cx="5573160" cy="4521600"/>
          </a:xfrm>
          <a:prstGeom prst="rect">
            <a:avLst/>
          </a:prstGeom>
          <a:ln>
            <a:noFill/>
          </a:ln>
        </p:spPr>
      </p:pic>
      <p:sp>
        <p:nvSpPr>
          <p:cNvPr id="93" name="CustomShape 1"/>
          <p:cNvSpPr/>
          <p:nvPr/>
        </p:nvSpPr>
        <p:spPr>
          <a:xfrm>
            <a:off x="6519960" y="125280"/>
            <a:ext cx="4652640" cy="1005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</a:rPr>
              <a:t>Награды молодого педагога и его 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</a:rPr>
              <a:t>обучающихся за участие в творческих 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</a:rPr>
              <a:t>конкурсах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94" name="Рисунок 4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207560" y="1929960"/>
            <a:ext cx="5573160" cy="3628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Рисунок 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910800" y="942480"/>
            <a:ext cx="5170320" cy="3284640"/>
          </a:xfrm>
          <a:prstGeom prst="rect">
            <a:avLst/>
          </a:prstGeom>
          <a:ln>
            <a:noFill/>
          </a:ln>
        </p:spPr>
      </p:pic>
      <p:pic>
        <p:nvPicPr>
          <p:cNvPr id="96" name="Рисунок 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55880" y="2111400"/>
            <a:ext cx="5810040" cy="3682080"/>
          </a:xfrm>
          <a:prstGeom prst="rect">
            <a:avLst/>
          </a:prstGeom>
          <a:ln>
            <a:noFill/>
          </a:ln>
        </p:spPr>
      </p:pic>
      <p:sp>
        <p:nvSpPr>
          <p:cNvPr id="97" name="CustomShape 1"/>
          <p:cNvSpPr/>
          <p:nvPr/>
        </p:nvSpPr>
        <p:spPr>
          <a:xfrm>
            <a:off x="6315480" y="339480"/>
            <a:ext cx="5281920" cy="70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</a:rPr>
              <a:t>Награды молодого специалиста за участие 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</a:rPr>
              <a:t>в конкурсах профессионального мастерства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98" name="Рисунок 4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853320" y="2248560"/>
            <a:ext cx="6539760" cy="4137480"/>
          </a:xfrm>
          <a:prstGeom prst="rect">
            <a:avLst/>
          </a:prstGeom>
          <a:ln>
            <a:noFill/>
          </a:ln>
        </p:spPr>
      </p:pic>
      <p:pic>
        <p:nvPicPr>
          <p:cNvPr id="99" name="Рисунок 5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396760" y="1962000"/>
            <a:ext cx="3541680" cy="5516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Рисунок 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165600"/>
            <a:ext cx="3133440" cy="4389480"/>
          </a:xfrm>
          <a:prstGeom prst="rect">
            <a:avLst/>
          </a:prstGeom>
          <a:ln>
            <a:noFill/>
          </a:ln>
        </p:spPr>
      </p:pic>
      <p:pic>
        <p:nvPicPr>
          <p:cNvPr id="101" name="Рисунок 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133800" y="1487520"/>
            <a:ext cx="4238640" cy="5370120"/>
          </a:xfrm>
          <a:prstGeom prst="rect">
            <a:avLst/>
          </a:prstGeom>
          <a:ln>
            <a:noFill/>
          </a:ln>
        </p:spPr>
      </p:pic>
      <p:sp>
        <p:nvSpPr>
          <p:cNvPr id="102" name="CustomShape 1"/>
          <p:cNvSpPr/>
          <p:nvPr/>
        </p:nvSpPr>
        <p:spPr>
          <a:xfrm>
            <a:off x="6228720" y="165600"/>
            <a:ext cx="4882680" cy="1005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</a:rPr>
              <a:t>Награды молодого специалиста за 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</a:rPr>
              <a:t>участие в конкурсах профессионального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</a:rPr>
              <a:t>мастерства 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103" name="Рисунок 4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576200" y="1247040"/>
            <a:ext cx="4379040" cy="5610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ustomShape 1"/>
          <p:cNvSpPr/>
          <p:nvPr/>
        </p:nvSpPr>
        <p:spPr>
          <a:xfrm>
            <a:off x="1477800" y="655920"/>
            <a:ext cx="12191760" cy="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5" name="Picture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400" y="225360"/>
            <a:ext cx="4760640" cy="6334200"/>
          </a:xfrm>
          <a:prstGeom prst="rect">
            <a:avLst/>
          </a:prstGeom>
          <a:ln>
            <a:noFill/>
          </a:ln>
        </p:spPr>
      </p:pic>
      <p:sp>
        <p:nvSpPr>
          <p:cNvPr id="106" name="CustomShape 2"/>
          <p:cNvSpPr/>
          <p:nvPr/>
        </p:nvSpPr>
        <p:spPr>
          <a:xfrm>
            <a:off x="5055480" y="478440"/>
            <a:ext cx="2686320" cy="4359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</a:rPr>
              <a:t>Молодой специалист принимает активное участие в жизни коллектива: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</a:rPr>
              <a:t>участвует в Фестивале Всероссийского физкультурно-спортивного комплекса «Готов к труду и обороне», в праздничных мероприятиях города.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107" name="Picture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2320" y="231840"/>
            <a:ext cx="3727800" cy="6460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800" y="201960"/>
            <a:ext cx="4954680" cy="6514920"/>
          </a:xfrm>
          <a:prstGeom prst="rect">
            <a:avLst/>
          </a:prstGeom>
          <a:ln w="9360">
            <a:noFill/>
          </a:ln>
        </p:spPr>
      </p:pic>
      <p:sp>
        <p:nvSpPr>
          <p:cNvPr id="109" name="CustomShape 1"/>
          <p:cNvSpPr/>
          <p:nvPr/>
        </p:nvSpPr>
        <p:spPr>
          <a:xfrm>
            <a:off x="5329800" y="573120"/>
            <a:ext cx="2333520" cy="3382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</a:rPr>
              <a:t>Молодой специалист принимает активное участие в жизни коллектива: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</a:rPr>
              <a:t>участвует в патриотических мероприятиях города: митинг в поддержку Донбасса, шествие в День Победы.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110" name="Picture 3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663680" y="201960"/>
            <a:ext cx="4439160" cy="6466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080" y="182880"/>
            <a:ext cx="6560640" cy="3827880"/>
          </a:xfrm>
          <a:prstGeom prst="rect">
            <a:avLst/>
          </a:prstGeom>
          <a:ln w="9360">
            <a:noFill/>
          </a:ln>
        </p:spPr>
      </p:pic>
      <p:pic>
        <p:nvPicPr>
          <p:cNvPr id="112" name="Picture 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2120" y="2597040"/>
            <a:ext cx="6653520" cy="4023000"/>
          </a:xfrm>
          <a:prstGeom prst="rect">
            <a:avLst/>
          </a:prstGeom>
          <a:ln w="9360">
            <a:noFill/>
          </a:ln>
        </p:spPr>
      </p:pic>
      <p:sp>
        <p:nvSpPr>
          <p:cNvPr id="113" name="CustomShape 1"/>
          <p:cNvSpPr/>
          <p:nvPr/>
        </p:nvSpPr>
        <p:spPr>
          <a:xfrm>
            <a:off x="6851520" y="789480"/>
            <a:ext cx="4944960" cy="70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</a:rPr>
              <a:t>Участие в туристическом слёте молодых 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</a:rPr>
              <a:t>специалистов города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Рисунок 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9760" y="130320"/>
            <a:ext cx="3522600" cy="5638320"/>
          </a:xfrm>
          <a:prstGeom prst="rect">
            <a:avLst/>
          </a:prstGeom>
          <a:ln>
            <a:noFill/>
          </a:ln>
        </p:spPr>
      </p:pic>
      <p:pic>
        <p:nvPicPr>
          <p:cNvPr id="115" name="Рисунок 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371040" y="664920"/>
            <a:ext cx="4249440" cy="3765240"/>
          </a:xfrm>
          <a:prstGeom prst="rect">
            <a:avLst/>
          </a:prstGeom>
          <a:ln>
            <a:noFill/>
          </a:ln>
        </p:spPr>
      </p:pic>
      <p:sp>
        <p:nvSpPr>
          <p:cNvPr id="116" name="CustomShape 1"/>
          <p:cNvSpPr/>
          <p:nvPr/>
        </p:nvSpPr>
        <p:spPr>
          <a:xfrm>
            <a:off x="3665880" y="130320"/>
            <a:ext cx="3659760" cy="158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0000"/>
                </a:solidFill>
                <a:latin typeface="Times New Roman"/>
              </a:rPr>
              <a:t>Непосредственное проведение занятий объединения «3 D моделирование» и результаты работы молодого педагога и его обучающихся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600" b="0" strike="noStrike" spc="-1">
              <a:latin typeface="Arial"/>
            </a:endParaRPr>
          </a:p>
        </p:txBody>
      </p:sp>
      <p:pic>
        <p:nvPicPr>
          <p:cNvPr id="117" name="Picture 3"/>
          <p:cNvPicPr/>
          <p:nvPr/>
        </p:nvPicPr>
        <p:blipFill>
          <a:blip r:embed="rId4"/>
          <a:stretch/>
        </p:blipFill>
        <p:spPr>
          <a:xfrm>
            <a:off x="7689240" y="130320"/>
            <a:ext cx="4293360" cy="5073120"/>
          </a:xfrm>
          <a:prstGeom prst="rect">
            <a:avLst/>
          </a:prstGeom>
          <a:ln w="9360">
            <a:noFill/>
          </a:ln>
        </p:spPr>
      </p:pic>
      <p:pic>
        <p:nvPicPr>
          <p:cNvPr id="118" name="Рисунок 6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220560" y="3641760"/>
            <a:ext cx="4830840" cy="3390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Рисунок 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66320" y="747360"/>
            <a:ext cx="6356880" cy="5331960"/>
          </a:xfrm>
          <a:prstGeom prst="rect">
            <a:avLst/>
          </a:prstGeom>
          <a:ln>
            <a:noFill/>
          </a:ln>
        </p:spPr>
      </p:pic>
      <p:pic>
        <p:nvPicPr>
          <p:cNvPr id="120" name="Рисунок 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846480" y="1531080"/>
            <a:ext cx="4118760" cy="6002640"/>
          </a:xfrm>
          <a:prstGeom prst="rect">
            <a:avLst/>
          </a:prstGeom>
          <a:ln>
            <a:noFill/>
          </a:ln>
        </p:spPr>
      </p:pic>
      <p:sp>
        <p:nvSpPr>
          <p:cNvPr id="121" name="CustomShape 1"/>
          <p:cNvSpPr/>
          <p:nvPr/>
        </p:nvSpPr>
        <p:spPr>
          <a:xfrm>
            <a:off x="6179040" y="461520"/>
            <a:ext cx="4440600" cy="1005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</a:rPr>
              <a:t>Организация и проведение молодым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</a:rPr>
              <a:t> специалистом воспитательных 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</a:rPr>
              <a:t>мероприятий для обучающихся ЦДТ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Рисунок 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17800" y="183240"/>
            <a:ext cx="6836040" cy="5599080"/>
          </a:xfrm>
          <a:prstGeom prst="rect">
            <a:avLst/>
          </a:prstGeom>
          <a:ln>
            <a:noFill/>
          </a:ln>
        </p:spPr>
      </p:pic>
      <p:pic>
        <p:nvPicPr>
          <p:cNvPr id="123" name="Рисунок 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107480" y="1772640"/>
            <a:ext cx="5002560" cy="4974840"/>
          </a:xfrm>
          <a:prstGeom prst="rect">
            <a:avLst/>
          </a:prstGeom>
          <a:ln>
            <a:noFill/>
          </a:ln>
        </p:spPr>
      </p:pic>
      <p:sp>
        <p:nvSpPr>
          <p:cNvPr id="124" name="CustomShape 1"/>
          <p:cNvSpPr/>
          <p:nvPr/>
        </p:nvSpPr>
        <p:spPr>
          <a:xfrm>
            <a:off x="7497000" y="278640"/>
            <a:ext cx="3759480" cy="1310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</a:rPr>
              <a:t>Организация и проведение 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</a:rPr>
              <a:t>молодым специалистом 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</a:rPr>
              <a:t>воспитательных мероприятий 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</a:rPr>
              <a:t>для обучающихся ЦДТ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Рисунок 1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26" name="CustomShape 1"/>
          <p:cNvSpPr/>
          <p:nvPr/>
        </p:nvSpPr>
        <p:spPr>
          <a:xfrm>
            <a:off x="11199240" y="6296400"/>
            <a:ext cx="286920" cy="21744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8240" y="66600"/>
            <a:ext cx="3723480" cy="4014720"/>
          </a:xfrm>
          <a:prstGeom prst="rect">
            <a:avLst/>
          </a:prstGeom>
          <a:ln>
            <a:noFill/>
          </a:ln>
        </p:spPr>
      </p:pic>
      <p:pic>
        <p:nvPicPr>
          <p:cNvPr id="53" name="Рисунок 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050280" cy="3773520"/>
          </a:xfrm>
          <a:prstGeom prst="rect">
            <a:avLst/>
          </a:prstGeom>
          <a:ln>
            <a:noFill/>
          </a:ln>
        </p:spPr>
      </p:pic>
      <p:sp>
        <p:nvSpPr>
          <p:cNvPr id="54" name="CustomShape 1"/>
          <p:cNvSpPr/>
          <p:nvPr/>
        </p:nvSpPr>
        <p:spPr>
          <a:xfrm>
            <a:off x="3848760" y="4380840"/>
            <a:ext cx="3299760" cy="201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</a:rPr>
              <a:t>за педагогическим работником: Чернышевым Георгием Андреевичем, педагогом-организатором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</a:rPr>
              <a:t> и педагогом дополнительного образования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55" name="CustomShape 2"/>
          <p:cNvSpPr/>
          <p:nvPr/>
        </p:nvSpPr>
        <p:spPr>
          <a:xfrm>
            <a:off x="232920" y="3773880"/>
            <a:ext cx="3208320" cy="3107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</a:rPr>
              <a:t>В соответствии с Приказом №82 от 16.04.2022 г. 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«О внедрении и реализации системы (целевой модели) наставничества педагогических работников в учреждении» 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</a:rPr>
              <a:t> на 2022-2023 учебный год был закреплен наставник –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</a:rPr>
              <a:t>Куканова Татьяна Валентиновна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56" name="CustomShape 3"/>
          <p:cNvSpPr/>
          <p:nvPr/>
        </p:nvSpPr>
        <p:spPr>
          <a:xfrm>
            <a:off x="7282080" y="4081680"/>
            <a:ext cx="4638240" cy="201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</a:rPr>
              <a:t>Приказом №82 от 16.04.2022 г. 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«О внедрении и реализации системы (целевой модели) наставничества педагогических работников в учреждении» 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</a:rPr>
              <a:t>на 2023-2024 учебный год был закреплен наставник – 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</a:rPr>
              <a:t>Масич Оксана Владимировна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57" name="Рисунок 6"/>
          <p:cNvPicPr/>
          <p:nvPr/>
        </p:nvPicPr>
        <p:blipFill>
          <a:blip r:embed="rId4"/>
          <a:stretch/>
        </p:blipFill>
        <p:spPr>
          <a:xfrm>
            <a:off x="7872120" y="-66600"/>
            <a:ext cx="3100320" cy="4006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Рисунок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138600"/>
            <a:ext cx="3509280" cy="4716000"/>
          </a:xfrm>
          <a:prstGeom prst="rect">
            <a:avLst/>
          </a:prstGeom>
          <a:ln>
            <a:noFill/>
          </a:ln>
        </p:spPr>
      </p:pic>
      <p:pic>
        <p:nvPicPr>
          <p:cNvPr id="59" name="Рисунок 3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926080" y="1431720"/>
            <a:ext cx="3312720" cy="5296680"/>
          </a:xfrm>
          <a:prstGeom prst="rect">
            <a:avLst/>
          </a:prstGeom>
          <a:ln>
            <a:noFill/>
          </a:ln>
        </p:spPr>
      </p:pic>
      <p:pic>
        <p:nvPicPr>
          <p:cNvPr id="60" name="Рисунок 1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063840" y="1431720"/>
            <a:ext cx="3212280" cy="5296680"/>
          </a:xfrm>
          <a:prstGeom prst="rect">
            <a:avLst/>
          </a:prstGeom>
          <a:ln>
            <a:noFill/>
          </a:ln>
        </p:spPr>
      </p:pic>
      <p:sp>
        <p:nvSpPr>
          <p:cNvPr id="61" name="CustomShape 1"/>
          <p:cNvSpPr/>
          <p:nvPr/>
        </p:nvSpPr>
        <p:spPr>
          <a:xfrm>
            <a:off x="3677040" y="461880"/>
            <a:ext cx="5123520" cy="82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Times New Roman"/>
              </a:rPr>
              <a:t>Награды педагога-наставника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Times New Roman"/>
              </a:rPr>
              <a:t>Кукановой Татьяны Валентиновны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62" name="Рисунок 2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940960" y="0"/>
            <a:ext cx="3250800" cy="4585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Рисунок 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2880" y="282600"/>
            <a:ext cx="3291480" cy="5402880"/>
          </a:xfrm>
          <a:prstGeom prst="rect">
            <a:avLst/>
          </a:prstGeom>
          <a:ln>
            <a:noFill/>
          </a:ln>
        </p:spPr>
      </p:pic>
      <p:sp>
        <p:nvSpPr>
          <p:cNvPr id="64" name="CustomShape 1"/>
          <p:cNvSpPr/>
          <p:nvPr/>
        </p:nvSpPr>
        <p:spPr>
          <a:xfrm>
            <a:off x="2892960" y="149760"/>
            <a:ext cx="5424120" cy="82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Times New Roman"/>
              </a:rPr>
              <a:t>Награды педагога-наставника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Times New Roman"/>
              </a:rPr>
              <a:t>Масич Оксаны Владимировны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65" name="Рисунок 3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172240" y="1833120"/>
            <a:ext cx="3322440" cy="5183280"/>
          </a:xfrm>
          <a:prstGeom prst="rect">
            <a:avLst/>
          </a:prstGeom>
          <a:ln>
            <a:noFill/>
          </a:ln>
        </p:spPr>
      </p:pic>
      <p:pic>
        <p:nvPicPr>
          <p:cNvPr id="66" name="Рисунок 4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971160" y="1038960"/>
            <a:ext cx="2684520" cy="5107320"/>
          </a:xfrm>
          <a:prstGeom prst="rect">
            <a:avLst/>
          </a:prstGeom>
          <a:ln>
            <a:noFill/>
          </a:ln>
        </p:spPr>
      </p:pic>
      <p:pic>
        <p:nvPicPr>
          <p:cNvPr id="67" name="Рисунок 5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153120" y="1155960"/>
            <a:ext cx="2661840" cy="5536080"/>
          </a:xfrm>
          <a:prstGeom prst="rect">
            <a:avLst/>
          </a:prstGeom>
          <a:ln>
            <a:noFill/>
          </a:ln>
        </p:spPr>
      </p:pic>
      <p:pic>
        <p:nvPicPr>
          <p:cNvPr id="68" name="Рисунок 6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720280" y="149760"/>
            <a:ext cx="3414600" cy="6541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Рисунок 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99440" y="498600"/>
            <a:ext cx="3291480" cy="6110280"/>
          </a:xfrm>
          <a:prstGeom prst="rect">
            <a:avLst/>
          </a:prstGeom>
          <a:ln>
            <a:noFill/>
          </a:ln>
        </p:spPr>
      </p:pic>
      <p:pic>
        <p:nvPicPr>
          <p:cNvPr id="70" name="Рисунок 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217600" y="0"/>
            <a:ext cx="3200040" cy="5105880"/>
          </a:xfrm>
          <a:prstGeom prst="rect">
            <a:avLst/>
          </a:prstGeom>
          <a:ln>
            <a:noFill/>
          </a:ln>
        </p:spPr>
      </p:pic>
      <p:pic>
        <p:nvPicPr>
          <p:cNvPr id="71" name="Рисунок 3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928680" y="809280"/>
            <a:ext cx="3374640" cy="6146280"/>
          </a:xfrm>
          <a:prstGeom prst="rect">
            <a:avLst/>
          </a:prstGeom>
          <a:ln>
            <a:noFill/>
          </a:ln>
        </p:spPr>
      </p:pic>
      <p:pic>
        <p:nvPicPr>
          <p:cNvPr id="72" name="Рисунок 4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833160" y="415440"/>
            <a:ext cx="3445920" cy="6125400"/>
          </a:xfrm>
          <a:prstGeom prst="rect">
            <a:avLst/>
          </a:prstGeom>
          <a:ln>
            <a:noFill/>
          </a:ln>
        </p:spPr>
      </p:pic>
      <p:pic>
        <p:nvPicPr>
          <p:cNvPr id="73" name="Рисунок 5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0279440" y="1528560"/>
            <a:ext cx="2091960" cy="3899520"/>
          </a:xfrm>
          <a:prstGeom prst="rect">
            <a:avLst/>
          </a:prstGeom>
          <a:ln>
            <a:noFill/>
          </a:ln>
        </p:spPr>
      </p:pic>
      <p:pic>
        <p:nvPicPr>
          <p:cNvPr id="74" name="Рисунок 6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846720" y="340920"/>
            <a:ext cx="2332800" cy="3374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Рисунок 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60" y="478800"/>
            <a:ext cx="5938920" cy="4584600"/>
          </a:xfrm>
          <a:prstGeom prst="rect">
            <a:avLst/>
          </a:prstGeom>
          <a:ln>
            <a:noFill/>
          </a:ln>
        </p:spPr>
      </p:pic>
      <p:pic>
        <p:nvPicPr>
          <p:cNvPr id="76" name="Рисунок 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2360" y="3657600"/>
            <a:ext cx="5956200" cy="3065040"/>
          </a:xfrm>
          <a:prstGeom prst="rect">
            <a:avLst/>
          </a:prstGeom>
          <a:ln>
            <a:noFill/>
          </a:ln>
        </p:spPr>
      </p:pic>
      <p:sp>
        <p:nvSpPr>
          <p:cNvPr id="77" name="CustomShape 1"/>
          <p:cNvSpPr/>
          <p:nvPr/>
        </p:nvSpPr>
        <p:spPr>
          <a:xfrm>
            <a:off x="6549840" y="1332360"/>
            <a:ext cx="4869000" cy="1005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</a:rPr>
              <a:t>Организация и проведение наставником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</a:rPr>
              <a:t>обучающих семинаров для молодого 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</a:rPr>
              <a:t>педагога и педагогов ЦДТ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7080" y="1374840"/>
            <a:ext cx="3054240" cy="4999680"/>
          </a:xfrm>
          <a:prstGeom prst="rect">
            <a:avLst/>
          </a:prstGeom>
          <a:ln>
            <a:noFill/>
          </a:ln>
        </p:spPr>
      </p:pic>
      <p:pic>
        <p:nvPicPr>
          <p:cNvPr id="79" name="Рисунок 1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960" y="110880"/>
            <a:ext cx="3167640" cy="4519080"/>
          </a:xfrm>
          <a:prstGeom prst="rect">
            <a:avLst/>
          </a:prstGeom>
          <a:ln>
            <a:noFill/>
          </a:ln>
        </p:spPr>
      </p:pic>
      <p:pic>
        <p:nvPicPr>
          <p:cNvPr id="80" name="Рисунок 2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1920" y="2230920"/>
            <a:ext cx="3272760" cy="4626720"/>
          </a:xfrm>
          <a:prstGeom prst="rect">
            <a:avLst/>
          </a:prstGeom>
          <a:ln>
            <a:noFill/>
          </a:ln>
        </p:spPr>
      </p:pic>
      <p:sp>
        <p:nvSpPr>
          <p:cNvPr id="81" name="CustomShape 1"/>
          <p:cNvSpPr/>
          <p:nvPr/>
        </p:nvSpPr>
        <p:spPr>
          <a:xfrm>
            <a:off x="4201200" y="545040"/>
            <a:ext cx="3994200" cy="70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</a:rPr>
              <a:t>Награды молодого специалиста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</a:rPr>
              <a:t>Чернышева Георгия Андреевича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82" name="Рисунок 5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850880" y="789480"/>
            <a:ext cx="4629960" cy="3050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Рисунок 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17800" y="156600"/>
            <a:ext cx="4403880" cy="4257000"/>
          </a:xfrm>
          <a:prstGeom prst="rect">
            <a:avLst/>
          </a:prstGeom>
          <a:ln>
            <a:noFill/>
          </a:ln>
        </p:spPr>
      </p:pic>
      <p:pic>
        <p:nvPicPr>
          <p:cNvPr id="84" name="Рисунок 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199600" y="2532240"/>
            <a:ext cx="3750840" cy="4412520"/>
          </a:xfrm>
          <a:prstGeom prst="rect">
            <a:avLst/>
          </a:prstGeom>
          <a:ln>
            <a:noFill/>
          </a:ln>
        </p:spPr>
      </p:pic>
      <p:sp>
        <p:nvSpPr>
          <p:cNvPr id="85" name="CustomShape 1"/>
          <p:cNvSpPr/>
          <p:nvPr/>
        </p:nvSpPr>
        <p:spPr>
          <a:xfrm>
            <a:off x="6487200" y="687960"/>
            <a:ext cx="4163400" cy="70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</a:rPr>
              <a:t>Курсы повышения квалификации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</a:rPr>
              <a:t>молодого специалиста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86" name="Рисунок 4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0080" y="1395720"/>
            <a:ext cx="3449520" cy="4963680"/>
          </a:xfrm>
          <a:prstGeom prst="rect">
            <a:avLst/>
          </a:prstGeom>
          <a:ln>
            <a:noFill/>
          </a:ln>
        </p:spPr>
      </p:pic>
      <p:pic>
        <p:nvPicPr>
          <p:cNvPr id="87" name="Рисунок 5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4440" y="1395720"/>
            <a:ext cx="3815280" cy="5300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Рисунок 2"/>
          <p:cNvPicPr/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9960" y="2203200"/>
            <a:ext cx="6261120" cy="4510800"/>
          </a:xfrm>
          <a:prstGeom prst="rect">
            <a:avLst/>
          </a:prstGeom>
          <a:ln>
            <a:noFill/>
          </a:ln>
        </p:spPr>
      </p:pic>
      <p:pic>
        <p:nvPicPr>
          <p:cNvPr id="89" name="Рисунок 1"/>
          <p:cNvPicPr/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520" y="156600"/>
            <a:ext cx="6051960" cy="4458600"/>
          </a:xfrm>
          <a:prstGeom prst="rect">
            <a:avLst/>
          </a:prstGeom>
          <a:ln>
            <a:noFill/>
          </a:ln>
        </p:spPr>
      </p:pic>
      <p:sp>
        <p:nvSpPr>
          <p:cNvPr id="90" name="CustomShape 1"/>
          <p:cNvSpPr/>
          <p:nvPr/>
        </p:nvSpPr>
        <p:spPr>
          <a:xfrm>
            <a:off x="6479640" y="583560"/>
            <a:ext cx="4163400" cy="70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</a:rPr>
              <a:t>Курсы повышения квалификации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</a:rPr>
              <a:t>молодого специалиста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460</TotalTime>
  <Words>263</Words>
  <Application>Microsoft Office PowerPoint</Application>
  <PresentationFormat>Произвольный</PresentationFormat>
  <Paragraphs>67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1</dc:creator>
  <dc:description/>
  <cp:lastModifiedBy>Admin</cp:lastModifiedBy>
  <cp:revision>38</cp:revision>
  <dcterms:created xsi:type="dcterms:W3CDTF">2023-03-22T16:51:04Z</dcterms:created>
  <dcterms:modified xsi:type="dcterms:W3CDTF">2023-10-01T15:59:04Z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Широкоэкранный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19</vt:i4>
  </property>
</Properties>
</file>