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13"/>
  </p:notesMasterIdLst>
  <p:sldIdLst>
    <p:sldId id="256" r:id="rId2"/>
    <p:sldId id="308" r:id="rId3"/>
    <p:sldId id="304" r:id="rId4"/>
    <p:sldId id="322" r:id="rId5"/>
    <p:sldId id="323" r:id="rId6"/>
    <p:sldId id="314" r:id="rId7"/>
    <p:sldId id="315" r:id="rId8"/>
    <p:sldId id="316" r:id="rId9"/>
    <p:sldId id="317" r:id="rId10"/>
    <p:sldId id="318" r:id="rId11"/>
    <p:sldId id="32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39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Были</a:t>
            </a:r>
            <a:r>
              <a:rPr lang="ru-RU" baseline="0" dirty="0"/>
              <a:t> ступени – теперь уровни</a:t>
            </a:r>
          </a:p>
          <a:p>
            <a:r>
              <a:rPr lang="ru-RU" baseline="0" dirty="0"/>
              <a:t>Дошкольное образование – теперь уровень</a:t>
            </a:r>
          </a:p>
          <a:p>
            <a:r>
              <a:rPr lang="ru-RU" baseline="0" dirty="0"/>
              <a:t>Теперь среднее общее (без полного)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5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7499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/>
              <a:t>Немного о персонифицированном финансировании дополнительного образования детей.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5437385"/>
            <a:ext cx="26552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Славин Семён Сергеевич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Модель управления системой персонифицированного финансирования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663922"/>
            <a:ext cx="1656184" cy="953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поставщик образовательных услуг 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051720" y="1924417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1800" y="1571961"/>
            <a:ext cx="1656184" cy="11369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реализация образовательной программы</a:t>
            </a: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275856" y="2960948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626906"/>
            <a:ext cx="4176464" cy="24990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Оценка образовательной программы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626906"/>
            <a:ext cx="2088232" cy="12422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соблюдение правил системы персонифицированного финансирования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36787" y="3626906"/>
            <a:ext cx="2088232" cy="12422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выполнение условий договора об обучении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48555" y="4883687"/>
            <a:ext cx="2088232" cy="12422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независимая оценка (рейтинг) образовательной программы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2721" y="4883687"/>
            <a:ext cx="2088232" cy="12422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востребованность образовательной программы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5940152" y="4667663"/>
            <a:ext cx="648072" cy="432048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9" y="3604525"/>
            <a:ext cx="2164428" cy="24990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пересмотр параметров системы персонифицированного финансирования для образовательной организации и программы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02431" y="3611791"/>
            <a:ext cx="2166245" cy="12422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исключение образовательной программы и/или поставщика услуг из реестра(</a:t>
            </a:r>
            <a:r>
              <a:rPr lang="ru-RU" sz="1400" dirty="0" err="1"/>
              <a:t>ов</a:t>
            </a:r>
            <a:r>
              <a:rPr lang="ru-RU" sz="1400" dirty="0"/>
              <a:t>)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02431" y="4866260"/>
            <a:ext cx="2166245" cy="12422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пересмотр лимитов зачисления на образовательную программу, к поставщику 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296690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7499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9284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39552" y="260648"/>
            <a:ext cx="820891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«Главное, у ребёнка, у родителей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должен быть выбор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получить дополнительное образование на базе школы, или в муниципальном творческом центре, или в негосударственной образовательной организации,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чтобы это было доступно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чтобы с детьми работали по-настоящему хорошо подготовленные специалисты».</a:t>
            </a: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>
                <a:latin typeface="Calibri" pitchFamily="34" charset="0"/>
              </a:rPr>
              <a:t>(из послания Президента Российской Федерации В.В. Путина Федеральному собранию, 4 декабря 2014 года)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39552" y="1844824"/>
            <a:ext cx="82089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«Правительству Российской Федерации обеспечить увеличение к 2020 году числа детей в возрасте от 5 до 18 лет, обучающихся по дополнительным образовательным программам, в общей численности детей этого возраста до 70 - 75 процентов,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предусмотрев, что 50 процентов из них должны обучаться за счет бюджетных ассигнований федерального бюджета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>
                <a:solidFill>
                  <a:srgbClr val="7030A0"/>
                </a:solidFill>
                <a:latin typeface="Calibri" pitchFamily="34" charset="0"/>
              </a:rPr>
              <a:t>(из Указа Президента Российской Федерации от 7 мая 2012 года №599)</a:t>
            </a:r>
            <a:endParaRPr lang="ru-RU" sz="12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552" y="3717032"/>
            <a:ext cx="82089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Разработка нормативно-правовой базы в целях введения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именных сертификатов для детей на получение гарантированных бесплатных услуг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дополнительного образования, спортивно-досуговых услуг по месту жительства.</a:t>
            </a: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>
                <a:latin typeface="Calibri" pitchFamily="34" charset="0"/>
              </a:rPr>
              <a:t>(«мера, направленная на развитие системы дополнительного образования, инфраструктуры творческого развития и воспитания детей» из Указа Президента Российской Федерации от 7 мая 2012 года №761)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5301208"/>
            <a:ext cx="820891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механизмов персонифицированного финансирования дополнительных общеобразовательных программ и поддержки семей в получении дополнительного образования…</a:t>
            </a:r>
          </a:p>
          <a:p>
            <a:pPr algn="just"/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>
                <a:solidFill>
                  <a:srgbClr val="7030A0"/>
                </a:solidFill>
                <a:latin typeface="Calibri" pitchFamily="34" charset="0"/>
              </a:rPr>
              <a:t>(из основных направлений реализации Концепции Развития дополнительного образования детей)</a:t>
            </a:r>
            <a:endParaRPr lang="ru-RU" sz="1200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6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162880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Государственная образовательная организация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283417" y="2564904"/>
            <a:ext cx="25202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муниципальная образовательная организация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75856" y="3501008"/>
            <a:ext cx="252028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частная организация, осуществляющая образовательную деятельность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3417" y="4581128"/>
            <a:ext cx="2520280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Индивидуальный предприниматель</a:t>
            </a:r>
          </a:p>
        </p:txBody>
      </p:sp>
      <p:sp>
        <p:nvSpPr>
          <p:cNvPr id="9" name="Овал 8"/>
          <p:cNvSpPr/>
          <p:nvPr/>
        </p:nvSpPr>
        <p:spPr>
          <a:xfrm>
            <a:off x="179512" y="2492896"/>
            <a:ext cx="1800200" cy="18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Ребенок</a:t>
            </a:r>
          </a:p>
        </p:txBody>
      </p:sp>
      <p:sp>
        <p:nvSpPr>
          <p:cNvPr id="19" name="Стрелка вправо 18"/>
          <p:cNvSpPr/>
          <p:nvPr/>
        </p:nvSpPr>
        <p:spPr>
          <a:xfrm rot="19781304">
            <a:off x="1940786" y="2158249"/>
            <a:ext cx="960607" cy="24130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1028107">
            <a:off x="2107484" y="2821791"/>
            <a:ext cx="960607" cy="24130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943280">
            <a:off x="2106108" y="3602112"/>
            <a:ext cx="960607" cy="2413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2033996">
            <a:off x="1926666" y="4172440"/>
            <a:ext cx="960607" cy="24130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80312" y="2816932"/>
            <a:ext cx="1512168" cy="11521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источник оплаты услуг</a:t>
            </a:r>
          </a:p>
        </p:txBody>
      </p:sp>
      <p:sp>
        <p:nvSpPr>
          <p:cNvPr id="40" name="Стрелка вправо 39"/>
          <p:cNvSpPr/>
          <p:nvPr/>
        </p:nvSpPr>
        <p:spPr>
          <a:xfrm rot="12555053">
            <a:off x="6297904" y="2424172"/>
            <a:ext cx="960607" cy="24130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1537038">
            <a:off x="6170850" y="2943123"/>
            <a:ext cx="960607" cy="24130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0431406">
            <a:off x="6166329" y="3602112"/>
            <a:ext cx="960607" cy="2413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9056668">
            <a:off x="6297466" y="4201739"/>
            <a:ext cx="960607" cy="24130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4900" y="5661248"/>
            <a:ext cx="90136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гарантия оплаты услуги дополнительного образования, предоставляемой ребенку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079612" y="332656"/>
            <a:ext cx="7092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Общая концепция персонифицированного 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489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3" grpId="0" animBg="1"/>
      <p:bldP spid="34" grpId="0" animBg="1"/>
      <p:bldP spid="9" grpId="0" animBg="1"/>
      <p:bldP spid="19" grpId="0" animBg="1"/>
      <p:bldP spid="35" grpId="0" animBg="1"/>
      <p:bldP spid="36" grpId="0" animBg="1"/>
      <p:bldP spid="39" grpId="0" animBg="1"/>
      <p:bldP spid="20" grpId="0" animBg="1"/>
      <p:bldP spid="40" grpId="0" animBg="1"/>
      <p:bldP spid="41" grpId="0" animBg="1"/>
      <p:bldP spid="42" grpId="0" animBg="1"/>
      <p:bldP spid="43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/>
              <a:t>Требования к источнику оплаты услуг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58857"/>
              </p:ext>
            </p:extLst>
          </p:nvPr>
        </p:nvGraphicFramePr>
        <p:xfrm>
          <a:off x="251520" y="1124744"/>
          <a:ext cx="8712968" cy="362485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Что необходимо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 чем ограничения использования прямых бюджетных средств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Оплата услуг,</a:t>
                      </a:r>
                      <a:r>
                        <a:rPr lang="ru-RU" sz="1600" baseline="0" dirty="0"/>
                        <a:t> оказываемых поставщиками, не являющихся подведомственными организациями (частные организации, индивидуальные предприниматели, учреждения иного уровня)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Отсутствие полномочий</a:t>
                      </a:r>
                      <a:r>
                        <a:rPr lang="ru-RU" sz="1600" baseline="0" dirty="0"/>
                        <a:t> органов власти на организацию дополнительного образования у таких поставщиков </a:t>
                      </a:r>
                      <a:r>
                        <a:rPr lang="ru-RU" sz="1200" i="1" baseline="0" dirty="0"/>
                        <a:t>(муниципалам – муниципальное, регионалам – региональное)</a:t>
                      </a:r>
                      <a:endParaRPr lang="ru-RU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Направление</a:t>
                      </a:r>
                      <a:r>
                        <a:rPr lang="ru-RU" sz="1600" baseline="0" dirty="0"/>
                        <a:t> средств поставщику услуг на основании непосредственного выбора ребенка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/>
                        <a:t>До момента закрепления законодательно установленной гарантии возмещения затрат родителей передача средств возможна лишь с соблюдением требований 44-ФЗ </a:t>
                      </a:r>
                      <a:r>
                        <a:rPr lang="ru-RU" sz="1200" i="1" baseline="0" dirty="0"/>
                        <a:t>(в условиях вариативности программ в том числе и по цене конкурсы правильно провести не удастся)</a:t>
                      </a:r>
                      <a:endParaRPr lang="ru-RU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4417860" y="4918585"/>
            <a:ext cx="360040" cy="36004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4900" y="5661248"/>
            <a:ext cx="90136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определение «посредника» в системе персонифицированного 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83123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/>
              <a:t>Включение в систему персонифицированного финансирования «посредника» </a:t>
            </a:r>
            <a:r>
              <a:rPr lang="ru-RU" sz="1400" i="1" dirty="0"/>
              <a:t>(упрощенная схема)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1273"/>
            <a:ext cx="2133600" cy="365125"/>
          </a:xfrm>
        </p:spPr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2173533"/>
            <a:ext cx="1656184" cy="11521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посредник (уполномоченная организация)</a:t>
            </a: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2410501" y="1777489"/>
            <a:ext cx="216024" cy="1944216"/>
          </a:xfrm>
          <a:prstGeom prst="leftBrace">
            <a:avLst>
              <a:gd name="adj1" fmla="val 78036"/>
              <a:gd name="adj2" fmla="val 502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26525" y="1921505"/>
            <a:ext cx="216150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Вариант 1: СОНКО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6524" y="2929617"/>
            <a:ext cx="2161501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Вариант 2: подведомственное АУ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64288" y="1921505"/>
            <a:ext cx="1656184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орган местного самоуправления в сфере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5076056" y="2101525"/>
            <a:ext cx="1872208" cy="2880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980728"/>
            <a:ext cx="54726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полномочие по поддержке СОНКО</a:t>
            </a:r>
          </a:p>
          <a:p>
            <a:pPr marL="228600" indent="-228600" algn="ctr">
              <a:buAutoNum type="arabicPeriod"/>
            </a:pPr>
            <a:r>
              <a:rPr lang="ru-RU" sz="1100" dirty="0"/>
              <a:t>конкурс на поддержку СОНКО по заданному проекту</a:t>
            </a:r>
          </a:p>
          <a:p>
            <a:pPr marL="228600" indent="-228600" algn="ctr">
              <a:buAutoNum type="arabicPeriod"/>
            </a:pPr>
            <a:r>
              <a:rPr lang="ru-RU" sz="1100" dirty="0"/>
              <a:t>заключение соглашения о предоставлении субсидии с одной организацией</a:t>
            </a:r>
          </a:p>
          <a:p>
            <a:pPr marL="228600" indent="-228600" algn="ctr">
              <a:buAutoNum type="arabicPeriod"/>
            </a:pPr>
            <a:r>
              <a:rPr lang="ru-RU" sz="1100" dirty="0"/>
              <a:t>возмещение затрат, связанных с оплатой услуг, оказываемых детям по сертификатам дополнительного образования</a:t>
            </a:r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5076056" y="3099897"/>
            <a:ext cx="1872208" cy="2880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92912" y="3647082"/>
            <a:ext cx="54726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Предоставление субсидии на иные цели</a:t>
            </a:r>
          </a:p>
          <a:p>
            <a:pPr marL="228600" indent="-228600" algn="ctr">
              <a:buAutoNum type="arabicPeriod"/>
            </a:pPr>
            <a:r>
              <a:rPr lang="ru-RU" sz="1100" dirty="0"/>
              <a:t>внесение цели, связанной с компенсацией расходов на оплату услуг по сертификатам, в список иных целей</a:t>
            </a:r>
          </a:p>
          <a:p>
            <a:pPr marL="228600" indent="-228600" algn="ctr">
              <a:buAutoNum type="arabicPeriod"/>
            </a:pPr>
            <a:r>
              <a:rPr lang="ru-RU" sz="1100" dirty="0"/>
              <a:t>заключение соглашения о предоставлении субсидии с подведомственным автономным учреждением</a:t>
            </a:r>
          </a:p>
          <a:p>
            <a:pPr marL="228600" indent="-228600" algn="ctr">
              <a:buAutoNum type="arabicPeriod"/>
            </a:pPr>
            <a:r>
              <a:rPr lang="ru-RU" sz="1100" dirty="0"/>
              <a:t>возмещение затрат, связанных с оплатой услуг, оказываемых детям по сертификатам дополнительного образования, посредством предоставления субсидий на иные цели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1259632" y="3470257"/>
            <a:ext cx="360040" cy="1475584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09694" y="5881945"/>
            <a:ext cx="252028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Поставщик услуг, независимо от формы собственности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500" y="5071876"/>
            <a:ext cx="2736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прямая оплата по договорам об оказании образовательных услуг (для образовательных учреждений – внебюджетная деятельность)</a:t>
            </a:r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3059832" y="6097969"/>
            <a:ext cx="3024336" cy="288032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516216" y="5833623"/>
            <a:ext cx="1800200" cy="7206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ребенок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5625873"/>
            <a:ext cx="27363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заключение с родителями договоров об оказании 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153220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0" grpId="0" animBg="1"/>
      <p:bldP spid="11" grpId="0" animBg="1"/>
      <p:bldP spid="12" grpId="0" animBg="1"/>
      <p:bldP spid="5" grpId="0" animBg="1"/>
      <p:bldP spid="13" grpId="0"/>
      <p:bldP spid="14" grpId="0" animBg="1"/>
      <p:bldP spid="15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системы персонифицированного финансирования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3654" y="1052736"/>
            <a:ext cx="2592288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оператор персонифицированного финансирования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589240"/>
            <a:ext cx="259228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уполномоченные организации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2357456"/>
            <a:ext cx="2160240" cy="4869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образовательные организации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832" y="2350778"/>
            <a:ext cx="2160240" cy="4869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индивидуальные предприниматели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9632" y="3221552"/>
            <a:ext cx="3312368" cy="4869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организации, осуществляющие обучение</a:t>
            </a: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292080" y="2410799"/>
            <a:ext cx="360040" cy="12443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TextBox 10"/>
          <p:cNvSpPr txBox="1"/>
          <p:nvPr/>
        </p:nvSpPr>
        <p:spPr>
          <a:xfrm>
            <a:off x="5796136" y="2813280"/>
            <a:ext cx="2520280" cy="43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реестр поставщиков образовательных услуг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5896" y="1070115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Управление системой персонифицированного финансирования (включение в систему поставщиков и программ, контроль, независимая оценка качества)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5896" y="558924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Предоставление сертификатов дополнительного образования, оплата услуг (части услуг) в рамках договоров об обучении</a:t>
            </a:r>
          </a:p>
        </p:txBody>
      </p:sp>
      <p:sp>
        <p:nvSpPr>
          <p:cNvPr id="14" name="Двойные фигурные скобки 13"/>
          <p:cNvSpPr/>
          <p:nvPr/>
        </p:nvSpPr>
        <p:spPr>
          <a:xfrm rot="5400000">
            <a:off x="2852811" y="-378422"/>
            <a:ext cx="3456381" cy="8334926"/>
          </a:xfrm>
          <a:prstGeom prst="bracePair">
            <a:avLst>
              <a:gd name="adj" fmla="val 22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8633" y="4073461"/>
            <a:ext cx="3312368" cy="12378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образовательные программы, реализуемые поставщиками услуг, прошедшие процедуру добровольной сертификации </a:t>
            </a: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5292080" y="4066983"/>
            <a:ext cx="360040" cy="12443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0" name="TextBox 19"/>
          <p:cNvSpPr txBox="1"/>
          <p:nvPr/>
        </p:nvSpPr>
        <p:spPr>
          <a:xfrm>
            <a:off x="5796136" y="446946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реестр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99411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/>
      <p:bldP spid="12" grpId="0"/>
      <p:bldP spid="13" grpId="0"/>
      <p:bldP spid="14" grpId="0" animBg="1"/>
      <p:bldP spid="18" grpId="0" animBg="1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/>
              <a:t>порядок выбора программ детьми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2448272" cy="6480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ребенок – обладатель сертификата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708920"/>
            <a:ext cx="2448272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номинал сертификата – </a:t>
            </a:r>
            <a:endParaRPr lang="en-US" sz="1600" dirty="0"/>
          </a:p>
          <a:p>
            <a:pPr algn="ctr"/>
            <a:r>
              <a:rPr lang="en-US" sz="1600" b="1" i="1" dirty="0"/>
              <a:t>X</a:t>
            </a:r>
            <a:r>
              <a:rPr lang="en-US" sz="1600" dirty="0"/>
              <a:t> </a:t>
            </a:r>
            <a:r>
              <a:rPr lang="ru-RU" sz="1600" dirty="0"/>
              <a:t>рублей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131840" y="2024844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1" y="1628800"/>
            <a:ext cx="1656183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все образовательные программы, включенные в реестр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5724128" y="2024844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1628800"/>
            <a:ext cx="1800200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выбор конкретной программы</a:t>
            </a:r>
            <a:r>
              <a:rPr lang="en-US" sz="1400" dirty="0"/>
              <a:t> (</a:t>
            </a:r>
            <a:r>
              <a:rPr lang="ru-RU" sz="1400" dirty="0"/>
              <a:t>цена - </a:t>
            </a:r>
            <a:r>
              <a:rPr lang="en-US" sz="1400" b="1" i="1" dirty="0"/>
              <a:t>C</a:t>
            </a:r>
            <a:r>
              <a:rPr lang="ru-RU" sz="1400" b="1" i="1" dirty="0"/>
              <a:t>, </a:t>
            </a:r>
            <a:r>
              <a:rPr lang="ru-RU" sz="1400" dirty="0"/>
              <a:t>нормативная стоимость –</a:t>
            </a:r>
            <a:r>
              <a:rPr lang="en-US" sz="1400" dirty="0"/>
              <a:t> </a:t>
            </a:r>
            <a:r>
              <a:rPr lang="en-US" sz="1400" b="1" i="1" dirty="0"/>
              <a:t>Y</a:t>
            </a:r>
            <a:r>
              <a:rPr lang="ru-RU" sz="1400" dirty="0"/>
              <a:t>)</a:t>
            </a: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092280" y="3176972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16216" y="3898170"/>
            <a:ext cx="1980220" cy="13310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заключение договора об обучении с поставщиком, реализующем конкретную программу </a:t>
            </a:r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724128" y="4347661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80877"/>
            <a:ext cx="2304254" cy="15656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Договор, предусматривающий порядок оплаты </a:t>
            </a:r>
            <a:r>
              <a:rPr lang="en-US" sz="1400" b="1" i="1" dirty="0"/>
              <a:t>Y</a:t>
            </a:r>
            <a:r>
              <a:rPr lang="en-US" sz="1400" dirty="0"/>
              <a:t> </a:t>
            </a:r>
            <a:r>
              <a:rPr lang="ru-RU" sz="1400" dirty="0"/>
              <a:t>со стороны уполномоченной организации и </a:t>
            </a:r>
            <a:r>
              <a:rPr lang="en-US" sz="1400" b="1" i="1" dirty="0"/>
              <a:t>C-Y</a:t>
            </a:r>
            <a:r>
              <a:rPr lang="en-US" sz="1400" dirty="0"/>
              <a:t> </a:t>
            </a:r>
            <a:r>
              <a:rPr lang="ru-RU" sz="1400" dirty="0"/>
              <a:t>со стороны родителей*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7544" y="623731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* если цена услуги по реализации программы установлена на уровне справедливой нормативной стоимости доплаты со стороны родителей (законных представителей) не требуется.</a:t>
            </a: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1439652" y="3469160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9552" y="4149080"/>
            <a:ext cx="2448272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остаток сертификата – </a:t>
            </a:r>
            <a:endParaRPr lang="en-US" sz="1600" dirty="0"/>
          </a:p>
          <a:p>
            <a:pPr algn="ctr"/>
            <a:r>
              <a:rPr lang="en-US" sz="1600" b="1" i="1" dirty="0"/>
              <a:t>X</a:t>
            </a:r>
            <a:r>
              <a:rPr lang="ru-RU" sz="1600" b="1" i="1" dirty="0"/>
              <a:t> - </a:t>
            </a:r>
            <a:r>
              <a:rPr lang="en-US" sz="1600" b="1" i="1" dirty="0"/>
              <a:t>Y </a:t>
            </a:r>
            <a:r>
              <a:rPr lang="ru-RU" sz="1600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216804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8" grpId="0" animBg="1"/>
      <p:bldP spid="19" grpId="0"/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порядки допуска в систему персонифицированного финансирования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556792"/>
            <a:ext cx="1800199" cy="953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поставщик образовательных услуг 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699792" y="1808820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1304764"/>
            <a:ext cx="2088232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обращение о включении в систему к оператору персонифицированного финансирования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5724128" y="1817287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216" y="1304764"/>
            <a:ext cx="2088232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внесение поставщика в реестр поставщиков образовательных услуг</a:t>
            </a: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7272300" y="2957388"/>
            <a:ext cx="576064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3609020"/>
            <a:ext cx="259228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Уведомление уполномоченной организации о включении поставщика в реестр</a:t>
            </a:r>
          </a:p>
        </p:txBody>
      </p:sp>
      <p:sp>
        <p:nvSpPr>
          <p:cNvPr id="13" name="Стрелка вправо 12"/>
          <p:cNvSpPr/>
          <p:nvPr/>
        </p:nvSpPr>
        <p:spPr>
          <a:xfrm rot="2521285">
            <a:off x="1715381" y="2785966"/>
            <a:ext cx="880714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5424300" y="3825044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60" y="3573016"/>
            <a:ext cx="2825103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заключение договора об оплате образовательных услуг между поставщиком и уполномоченной организацией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5157192"/>
            <a:ext cx="1656183" cy="953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поставщик образовательных услуг  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2375756" y="5417687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67844" y="4869160"/>
            <a:ext cx="2088232" cy="15841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направление образовательной программы оператору персонифицированного финансирования на добровольную сертификацию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5508104" y="5453691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4941168"/>
            <a:ext cx="2304256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внесение программы в реестр образовательных программ; определение нормативной стоимости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83988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1254" y="2606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порядки оплаты услуг в рамках системы персонифицированного финансирования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420888"/>
            <a:ext cx="1800199" cy="953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поставщик образовательных услуг 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5576" y="3573016"/>
            <a:ext cx="1800199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заключенные договора на обучение по сертификату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2627784" y="2420887"/>
            <a:ext cx="360040" cy="2167541"/>
          </a:xfrm>
          <a:prstGeom prst="rightBrace">
            <a:avLst>
              <a:gd name="adj1" fmla="val 3296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23928" y="2636912"/>
            <a:ext cx="1800199" cy="1728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формирование счета* в рамках договора, заключенного с уполномоченной организацией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3131840" y="3288633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940152" y="3288633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876256" y="3086962"/>
            <a:ext cx="1656184" cy="828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уполномоченная организация</a:t>
            </a: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7380312" y="4149080"/>
            <a:ext cx="648072" cy="43204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88224" y="1052736"/>
            <a:ext cx="2232248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формирование запроса в рамках соглашения о предоставлении субсидии на возмещение затрат</a:t>
            </a:r>
          </a:p>
        </p:txBody>
      </p:sp>
      <p:sp>
        <p:nvSpPr>
          <p:cNvPr id="30" name="Стрелка вправо 29"/>
          <p:cNvSpPr/>
          <p:nvPr/>
        </p:nvSpPr>
        <p:spPr>
          <a:xfrm rot="16200000">
            <a:off x="7384321" y="2436483"/>
            <a:ext cx="648072" cy="43204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240343"/>
            <a:ext cx="2124236" cy="828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орган государственной власти; орган местного самоуправления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4499992" y="1438365"/>
            <a:ext cx="1854691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субсидия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02212" y="4941168"/>
            <a:ext cx="2232248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оплата счета, выставленного поставщиком образовательных услуг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1254" y="5949280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* предусматривается ежемесячное перечисление авансов и оплата фактически оказанных услуг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0028" y="6200637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** родители, в случае, если договор предусматривает доплату, осуществляют оплату на основании порядка определяемого ими по соглашению с поставщиком образовательных услуг </a:t>
            </a:r>
          </a:p>
        </p:txBody>
      </p:sp>
    </p:spTree>
    <p:extLst>
      <p:ext uri="{BB962C8B-B14F-4D97-AF65-F5344CB8AC3E}">
        <p14:creationId xmlns:p14="http://schemas.microsoft.com/office/powerpoint/2010/main" val="233743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8690</TotalTime>
  <Words>917</Words>
  <Application>Microsoft Office PowerPoint</Application>
  <PresentationFormat>Экран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Немного о персонифицированном финансировании дополнительного образования детей.</vt:lpstr>
      <vt:lpstr>Презентация PowerPoint</vt:lpstr>
      <vt:lpstr>Презентация PowerPoint</vt:lpstr>
      <vt:lpstr>Требования к источнику оплаты услуг</vt:lpstr>
      <vt:lpstr>Включение в систему персонифицированного финансирования «посредника» (упрощенная схема)</vt:lpstr>
      <vt:lpstr>Структура системы персонифицированного финансирования</vt:lpstr>
      <vt:lpstr>порядок выбора программ детьми</vt:lpstr>
      <vt:lpstr>порядки допуска в систему персонифицированного финансирования</vt:lpstr>
      <vt:lpstr>порядки оплаты услуг в рамках системы персонифицированного финансирования</vt:lpstr>
      <vt:lpstr>Модель управления системой персонифицированного финансирования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Administrator</cp:lastModifiedBy>
  <cp:revision>265</cp:revision>
  <dcterms:created xsi:type="dcterms:W3CDTF">2010-08-25T03:43:27Z</dcterms:created>
  <dcterms:modified xsi:type="dcterms:W3CDTF">2020-01-13T05:48:45Z</dcterms:modified>
</cp:coreProperties>
</file>